
<file path=[Content_Types].xml><?xml version="1.0" encoding="utf-8"?>
<Types xmlns="http://schemas.openxmlformats.org/package/2006/content-types"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app.xml" Type="http://schemas.openxmlformats.org/officeDocument/2006/relationships/extended-properties"/><Relationship Id="rId2" Target="docProps/core.xml" Type="http://schemas.openxmlformats.org/package/2006/relationships/metadata/core-properties"/><Relationship Id="rId1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0698163" cy="75898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94"/>
  </p:normalViewPr>
  <p:slideViewPr>
    <p:cSldViewPr snapToGrid="0" snapToObjects="1">
      <p:cViewPr>
        <p:scale>
          <a:sx n="86" d="100"/>
          <a:sy n="86" d="100"/>
        </p:scale>
        <p:origin x="-1020" y="-72"/>
      </p:cViewPr>
      <p:guideLst>
        <p:guide orient="horz" pos="2390"/>
        <p:guide pos="33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66BEBE12-1E20-2546-9621-60F5381CF83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31" y="16669"/>
            <a:ext cx="10680700" cy="755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993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1D590BAD-6EC2-0948-9654-BC8155D040E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31" y="16669"/>
            <a:ext cx="10680700" cy="755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835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82B501F0-0288-1747-B582-FCB74252B63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31" y="16669"/>
            <a:ext cx="10680700" cy="755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020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A9799171-A2F5-1B4D-A7F3-9A8BCF2C202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31" y="16669"/>
            <a:ext cx="10680700" cy="755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324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drawing of a person&#10;&#10;Description automatically generated">
            <a:extLst>
              <a:ext uri="{FF2B5EF4-FFF2-40B4-BE49-F238E27FC236}">
                <a16:creationId xmlns:a16="http://schemas.microsoft.com/office/drawing/2014/main" xmlns="" id="{CDE08F96-25B8-164A-A70F-9829AD4C91D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31" y="16669"/>
            <a:ext cx="10680700" cy="755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494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704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defTabSz="1011966" rtl="0" eaLnBrk="1" latinLnBrk="0" hangingPunct="1">
        <a:lnSpc>
          <a:spcPct val="90000"/>
        </a:lnSpc>
        <a:spcBef>
          <a:spcPct val="0"/>
        </a:spcBef>
        <a:buNone/>
        <a:defRPr sz="486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992" indent="-252992" algn="l" defTabSz="1011966" rtl="0" eaLnBrk="1" latinLnBrk="0" hangingPunct="1">
        <a:lnSpc>
          <a:spcPct val="90000"/>
        </a:lnSpc>
        <a:spcBef>
          <a:spcPts val="1107"/>
        </a:spcBef>
        <a:buFont typeface="Arial" panose="020B0604020202020204" pitchFamily="34" charset="0"/>
        <a:buChar char="•"/>
        <a:defRPr sz="3099" kern="1200">
          <a:solidFill>
            <a:schemeClr val="tx1"/>
          </a:solidFill>
          <a:latin typeface="+mn-lt"/>
          <a:ea typeface="+mn-ea"/>
          <a:cs typeface="+mn-cs"/>
        </a:defRPr>
      </a:lvl1pPr>
      <a:lvl2pPr marL="758975" indent="-252992" algn="l" defTabSz="1011966" rtl="0" eaLnBrk="1" latinLnBrk="0" hangingPunct="1">
        <a:lnSpc>
          <a:spcPct val="90000"/>
        </a:lnSpc>
        <a:spcBef>
          <a:spcPts val="553"/>
        </a:spcBef>
        <a:buFont typeface="Arial" panose="020B0604020202020204" pitchFamily="34" charset="0"/>
        <a:buChar char="•"/>
        <a:defRPr sz="2656" kern="1200">
          <a:solidFill>
            <a:schemeClr val="tx1"/>
          </a:solidFill>
          <a:latin typeface="+mn-lt"/>
          <a:ea typeface="+mn-ea"/>
          <a:cs typeface="+mn-cs"/>
        </a:defRPr>
      </a:lvl2pPr>
      <a:lvl3pPr marL="1264958" indent="-252992" algn="l" defTabSz="1011966" rtl="0" eaLnBrk="1" latinLnBrk="0" hangingPunct="1">
        <a:lnSpc>
          <a:spcPct val="90000"/>
        </a:lnSpc>
        <a:spcBef>
          <a:spcPts val="553"/>
        </a:spcBef>
        <a:buFont typeface="Arial" panose="020B0604020202020204" pitchFamily="34" charset="0"/>
        <a:buChar char="•"/>
        <a:defRPr sz="2213" kern="1200">
          <a:solidFill>
            <a:schemeClr val="tx1"/>
          </a:solidFill>
          <a:latin typeface="+mn-lt"/>
          <a:ea typeface="+mn-ea"/>
          <a:cs typeface="+mn-cs"/>
        </a:defRPr>
      </a:lvl3pPr>
      <a:lvl4pPr marL="1770941" indent="-252992" algn="l" defTabSz="1011966" rtl="0" eaLnBrk="1" latinLnBrk="0" hangingPunct="1">
        <a:lnSpc>
          <a:spcPct val="90000"/>
        </a:lnSpc>
        <a:spcBef>
          <a:spcPts val="553"/>
        </a:spcBef>
        <a:buFont typeface="Arial" panose="020B0604020202020204" pitchFamily="34" charset="0"/>
        <a:buChar char="•"/>
        <a:defRPr sz="1992" kern="1200">
          <a:solidFill>
            <a:schemeClr val="tx1"/>
          </a:solidFill>
          <a:latin typeface="+mn-lt"/>
          <a:ea typeface="+mn-ea"/>
          <a:cs typeface="+mn-cs"/>
        </a:defRPr>
      </a:lvl4pPr>
      <a:lvl5pPr marL="2276925" indent="-252992" algn="l" defTabSz="1011966" rtl="0" eaLnBrk="1" latinLnBrk="0" hangingPunct="1">
        <a:lnSpc>
          <a:spcPct val="90000"/>
        </a:lnSpc>
        <a:spcBef>
          <a:spcPts val="553"/>
        </a:spcBef>
        <a:buFont typeface="Arial" panose="020B0604020202020204" pitchFamily="34" charset="0"/>
        <a:buChar char="•"/>
        <a:defRPr sz="1992" kern="1200">
          <a:solidFill>
            <a:schemeClr val="tx1"/>
          </a:solidFill>
          <a:latin typeface="+mn-lt"/>
          <a:ea typeface="+mn-ea"/>
          <a:cs typeface="+mn-cs"/>
        </a:defRPr>
      </a:lvl5pPr>
      <a:lvl6pPr marL="2782908" indent="-252992" algn="l" defTabSz="1011966" rtl="0" eaLnBrk="1" latinLnBrk="0" hangingPunct="1">
        <a:lnSpc>
          <a:spcPct val="90000"/>
        </a:lnSpc>
        <a:spcBef>
          <a:spcPts val="553"/>
        </a:spcBef>
        <a:buFont typeface="Arial" panose="020B0604020202020204" pitchFamily="34" charset="0"/>
        <a:buChar char="•"/>
        <a:defRPr sz="1992" kern="1200">
          <a:solidFill>
            <a:schemeClr val="tx1"/>
          </a:solidFill>
          <a:latin typeface="+mn-lt"/>
          <a:ea typeface="+mn-ea"/>
          <a:cs typeface="+mn-cs"/>
        </a:defRPr>
      </a:lvl6pPr>
      <a:lvl7pPr marL="3288891" indent="-252992" algn="l" defTabSz="1011966" rtl="0" eaLnBrk="1" latinLnBrk="0" hangingPunct="1">
        <a:lnSpc>
          <a:spcPct val="90000"/>
        </a:lnSpc>
        <a:spcBef>
          <a:spcPts val="553"/>
        </a:spcBef>
        <a:buFont typeface="Arial" panose="020B0604020202020204" pitchFamily="34" charset="0"/>
        <a:buChar char="•"/>
        <a:defRPr sz="1992" kern="1200">
          <a:solidFill>
            <a:schemeClr val="tx1"/>
          </a:solidFill>
          <a:latin typeface="+mn-lt"/>
          <a:ea typeface="+mn-ea"/>
          <a:cs typeface="+mn-cs"/>
        </a:defRPr>
      </a:lvl7pPr>
      <a:lvl8pPr marL="3794874" indent="-252992" algn="l" defTabSz="1011966" rtl="0" eaLnBrk="1" latinLnBrk="0" hangingPunct="1">
        <a:lnSpc>
          <a:spcPct val="90000"/>
        </a:lnSpc>
        <a:spcBef>
          <a:spcPts val="553"/>
        </a:spcBef>
        <a:buFont typeface="Arial" panose="020B0604020202020204" pitchFamily="34" charset="0"/>
        <a:buChar char="•"/>
        <a:defRPr sz="1992" kern="1200">
          <a:solidFill>
            <a:schemeClr val="tx1"/>
          </a:solidFill>
          <a:latin typeface="+mn-lt"/>
          <a:ea typeface="+mn-ea"/>
          <a:cs typeface="+mn-cs"/>
        </a:defRPr>
      </a:lvl8pPr>
      <a:lvl9pPr marL="4300858" indent="-252992" algn="l" defTabSz="1011966" rtl="0" eaLnBrk="1" latinLnBrk="0" hangingPunct="1">
        <a:lnSpc>
          <a:spcPct val="90000"/>
        </a:lnSpc>
        <a:spcBef>
          <a:spcPts val="553"/>
        </a:spcBef>
        <a:buFont typeface="Arial" panose="020B0604020202020204" pitchFamily="34" charset="0"/>
        <a:buChar char="•"/>
        <a:defRPr sz="199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1966" rtl="0" eaLnBrk="1" latinLnBrk="0" hangingPunct="1">
        <a:defRPr sz="1992" kern="1200">
          <a:solidFill>
            <a:schemeClr val="tx1"/>
          </a:solidFill>
          <a:latin typeface="+mn-lt"/>
          <a:ea typeface="+mn-ea"/>
          <a:cs typeface="+mn-cs"/>
        </a:defRPr>
      </a:lvl1pPr>
      <a:lvl2pPr marL="505983" algn="l" defTabSz="1011966" rtl="0" eaLnBrk="1" latinLnBrk="0" hangingPunct="1">
        <a:defRPr sz="1992" kern="1200">
          <a:solidFill>
            <a:schemeClr val="tx1"/>
          </a:solidFill>
          <a:latin typeface="+mn-lt"/>
          <a:ea typeface="+mn-ea"/>
          <a:cs typeface="+mn-cs"/>
        </a:defRPr>
      </a:lvl2pPr>
      <a:lvl3pPr marL="1011966" algn="l" defTabSz="1011966" rtl="0" eaLnBrk="1" latinLnBrk="0" hangingPunct="1">
        <a:defRPr sz="1992" kern="1200">
          <a:solidFill>
            <a:schemeClr val="tx1"/>
          </a:solidFill>
          <a:latin typeface="+mn-lt"/>
          <a:ea typeface="+mn-ea"/>
          <a:cs typeface="+mn-cs"/>
        </a:defRPr>
      </a:lvl3pPr>
      <a:lvl4pPr marL="1517950" algn="l" defTabSz="1011966" rtl="0" eaLnBrk="1" latinLnBrk="0" hangingPunct="1">
        <a:defRPr sz="1992" kern="1200">
          <a:solidFill>
            <a:schemeClr val="tx1"/>
          </a:solidFill>
          <a:latin typeface="+mn-lt"/>
          <a:ea typeface="+mn-ea"/>
          <a:cs typeface="+mn-cs"/>
        </a:defRPr>
      </a:lvl4pPr>
      <a:lvl5pPr marL="2023933" algn="l" defTabSz="1011966" rtl="0" eaLnBrk="1" latinLnBrk="0" hangingPunct="1">
        <a:defRPr sz="1992" kern="1200">
          <a:solidFill>
            <a:schemeClr val="tx1"/>
          </a:solidFill>
          <a:latin typeface="+mn-lt"/>
          <a:ea typeface="+mn-ea"/>
          <a:cs typeface="+mn-cs"/>
        </a:defRPr>
      </a:lvl5pPr>
      <a:lvl6pPr marL="2529916" algn="l" defTabSz="1011966" rtl="0" eaLnBrk="1" latinLnBrk="0" hangingPunct="1">
        <a:defRPr sz="1992" kern="1200">
          <a:solidFill>
            <a:schemeClr val="tx1"/>
          </a:solidFill>
          <a:latin typeface="+mn-lt"/>
          <a:ea typeface="+mn-ea"/>
          <a:cs typeface="+mn-cs"/>
        </a:defRPr>
      </a:lvl6pPr>
      <a:lvl7pPr marL="3035899" algn="l" defTabSz="1011966" rtl="0" eaLnBrk="1" latinLnBrk="0" hangingPunct="1">
        <a:defRPr sz="1992" kern="1200">
          <a:solidFill>
            <a:schemeClr val="tx1"/>
          </a:solidFill>
          <a:latin typeface="+mn-lt"/>
          <a:ea typeface="+mn-ea"/>
          <a:cs typeface="+mn-cs"/>
        </a:defRPr>
      </a:lvl7pPr>
      <a:lvl8pPr marL="3541883" algn="l" defTabSz="1011966" rtl="0" eaLnBrk="1" latinLnBrk="0" hangingPunct="1">
        <a:defRPr sz="1992" kern="1200">
          <a:solidFill>
            <a:schemeClr val="tx1"/>
          </a:solidFill>
          <a:latin typeface="+mn-lt"/>
          <a:ea typeface="+mn-ea"/>
          <a:cs typeface="+mn-cs"/>
        </a:defRPr>
      </a:lvl8pPr>
      <a:lvl9pPr marL="4047866" algn="l" defTabSz="1011966" rtl="0" eaLnBrk="1" latinLnBrk="0" hangingPunct="1">
        <a:defRPr sz="199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E0A7514C-6FB2-C64F-813A-FFAA076148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1" y="33338"/>
            <a:ext cx="10680700" cy="75565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83758449-FF9A-C54A-9F7E-7ABB3A8E2CAE}"/>
              </a:ext>
            </a:extLst>
          </p:cNvPr>
          <p:cNvSpPr txBox="1"/>
          <p:nvPr/>
        </p:nvSpPr>
        <p:spPr>
          <a:xfrm>
            <a:off x="3051811" y="1386888"/>
            <a:ext cx="4501796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h-TH" sz="4000" b="1" dirty="0" smtClean="0">
                <a:latin typeface="Optima" panose="02000503060000020004" pitchFamily="2" charset="0"/>
              </a:rPr>
              <a:t>รวมฉันด้วย </a:t>
            </a:r>
            <a:r>
              <a:rPr lang="en-US" sz="3000" b="1" dirty="0" smtClean="0">
                <a:latin typeface="Optima" panose="02000503060000020004" pitchFamily="2" charset="0"/>
              </a:rPr>
              <a:t>‘Include Me’</a:t>
            </a:r>
            <a:r>
              <a:rPr lang="en-US" sz="3200" b="1" dirty="0"/>
              <a:t/>
            </a:r>
            <a:br>
              <a:rPr lang="en-US" sz="3200" b="1" dirty="0"/>
            </a:br>
            <a:r>
              <a:rPr lang="th-TH" sz="3200" b="1" dirty="0" smtClean="0"/>
              <a:t>เสียงของเด็กที่มีความพิการซ้อน หรือเด็กหูหนวกตาบอด</a:t>
            </a:r>
            <a:r>
              <a:rPr lang="en-US" sz="3200" dirty="0" smtClean="0"/>
              <a:t>(</a:t>
            </a:r>
            <a:r>
              <a:rPr lang="en-US" sz="3200" dirty="0" err="1" smtClean="0"/>
              <a:t>Deafblindness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C0C3C48-5798-B446-A215-8D6934CBF7C2}"/>
              </a:ext>
            </a:extLst>
          </p:cNvPr>
          <p:cNvSpPr txBox="1"/>
          <p:nvPr/>
        </p:nvSpPr>
        <p:spPr>
          <a:xfrm>
            <a:off x="548640" y="5697851"/>
            <a:ext cx="97385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CREATED IN PARTNERSHIP BY: 															JUNE 2020</a:t>
            </a:r>
          </a:p>
        </p:txBody>
      </p:sp>
    </p:spTree>
    <p:extLst>
      <p:ext uri="{BB962C8B-B14F-4D97-AF65-F5344CB8AC3E}">
        <p14:creationId xmlns:p14="http://schemas.microsoft.com/office/powerpoint/2010/main" val="3470779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>
            <a:extLst>
              <a:ext uri="{FF2B5EF4-FFF2-40B4-BE49-F238E27FC236}">
                <a16:creationId xmlns:a16="http://schemas.microsoft.com/office/drawing/2014/main" xmlns="" id="{F9B64980-D7FB-BB45-A6A7-F01017AB0211}"/>
              </a:ext>
            </a:extLst>
          </p:cNvPr>
          <p:cNvSpPr/>
          <p:nvPr/>
        </p:nvSpPr>
        <p:spPr>
          <a:xfrm>
            <a:off x="7863843" y="712269"/>
            <a:ext cx="2367814" cy="4591252"/>
          </a:xfrm>
          <a:prstGeom prst="wedgeRoundRectCallout">
            <a:avLst>
              <a:gd name="adj1" fmla="val -50378"/>
              <a:gd name="adj2" fmla="val 57729"/>
              <a:gd name="adj3" fmla="val 16667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964843A-9EFD-1146-B6C9-55B75BA1B23B}"/>
              </a:ext>
            </a:extLst>
          </p:cNvPr>
          <p:cNvSpPr txBox="1"/>
          <p:nvPr/>
        </p:nvSpPr>
        <p:spPr>
          <a:xfrm>
            <a:off x="7863843" y="712268"/>
            <a:ext cx="2277786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h-TH" b="1" dirty="0"/>
              <a:t>สวัสดี! ฉันเป็นเด็ก ฉันเป็นส่วนหนึ่งของครอบครัว และครอบครัวอย่างฉันมีอยู่ทุกหนทุกแห่งใน</a:t>
            </a:r>
            <a:r>
              <a:rPr lang="th-TH" b="1" dirty="0" smtClean="0"/>
              <a:t>โลกใบนี้ </a:t>
            </a:r>
            <a:r>
              <a:rPr lang="th-TH" b="1" dirty="0"/>
              <a:t>แม่ของฉันบอก</a:t>
            </a:r>
            <a:r>
              <a:rPr lang="th-TH" b="1" dirty="0" smtClean="0"/>
              <a:t>ว่า ฉันมองเห็นไม่ชัด     ฉันได้</a:t>
            </a:r>
            <a:r>
              <a:rPr lang="th-TH" b="1" dirty="0"/>
              <a:t>ยินเพียง</a:t>
            </a:r>
            <a:r>
              <a:rPr lang="th-TH" b="1" dirty="0" smtClean="0"/>
              <a:t>เล็กน้อย และฉันมีความลำบากในการทำ  สิ่ง</a:t>
            </a:r>
            <a:r>
              <a:rPr lang="th-TH" b="1" dirty="0"/>
              <a:t>ต่าง ๆ …และ</a:t>
            </a:r>
            <a:r>
              <a:rPr lang="th-TH" b="1" dirty="0" smtClean="0"/>
              <a:t>:</a:t>
            </a:r>
          </a:p>
          <a:p>
            <a:pPr algn="ctr">
              <a:lnSpc>
                <a:spcPct val="200000"/>
              </a:lnSpc>
            </a:pPr>
            <a:r>
              <a:rPr lang="en-US" sz="1400" dirty="0"/>
              <a:t> 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B93B930B-A80C-1F41-9E83-7EE4453200C7}"/>
              </a:ext>
            </a:extLst>
          </p:cNvPr>
          <p:cNvSpPr/>
          <p:nvPr/>
        </p:nvSpPr>
        <p:spPr>
          <a:xfrm>
            <a:off x="8101650" y="6195425"/>
            <a:ext cx="213000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1400" dirty="0" smtClean="0">
                <a:latin typeface="Calibri" panose="020F0502020204030204" pitchFamily="34" charset="0"/>
              </a:rPr>
              <a:t>คุณแม่กำลังอุ้มลูกที่สวมใส่เครื่องช่วยฟังไว้บนตักอันอบอุ่น พร้อมกับส่งยิ้มให้กันไปมา</a:t>
            </a:r>
            <a:endParaRPr lang="en-US" sz="14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60F6F5C-193D-334C-BB9B-396146528121}"/>
              </a:ext>
            </a:extLst>
          </p:cNvPr>
          <p:cNvSpPr txBox="1"/>
          <p:nvPr/>
        </p:nvSpPr>
        <p:spPr>
          <a:xfrm>
            <a:off x="398214" y="502918"/>
            <a:ext cx="4048658" cy="5463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 smtClean="0">
                <a:latin typeface="Optima" panose="02000503060000020004" pitchFamily="2" charset="0"/>
              </a:rPr>
              <a:t>มองที่ฉันนี่</a:t>
            </a:r>
            <a:r>
              <a:rPr lang="en-US" sz="2800" b="1" dirty="0" smtClean="0">
                <a:latin typeface="Optima" panose="02000503060000020004" pitchFamily="2" charset="0"/>
              </a:rPr>
              <a:t>!</a:t>
            </a:r>
            <a:endParaRPr lang="en-US" sz="2800" dirty="0">
              <a:latin typeface="Optima" panose="02000503060000020004" pitchFamily="2" charset="0"/>
            </a:endParaRPr>
          </a:p>
          <a:p>
            <a:pPr>
              <a:lnSpc>
                <a:spcPct val="150000"/>
              </a:lnSpc>
            </a:pPr>
            <a:endParaRPr lang="en-US" sz="1600" dirty="0"/>
          </a:p>
          <a:p>
            <a:pPr>
              <a:lnSpc>
                <a:spcPct val="150000"/>
              </a:lnSpc>
            </a:pPr>
            <a:r>
              <a:rPr lang="th-TH" b="1" dirty="0"/>
              <a:t>ฉันก็อยู่ที่นี่เช่นกัน</a:t>
            </a:r>
          </a:p>
          <a:p>
            <a:pPr>
              <a:lnSpc>
                <a:spcPct val="150000"/>
              </a:lnSpc>
            </a:pPr>
            <a:r>
              <a:rPr lang="th-TH" b="1" dirty="0"/>
              <a:t>จะเป็นเด็ก หรือมนุษย์ ... </a:t>
            </a:r>
            <a:r>
              <a:rPr lang="th-TH" b="1" dirty="0" smtClean="0"/>
              <a:t>เราก็เหมือน</a:t>
            </a:r>
            <a:r>
              <a:rPr lang="th-TH" b="1" dirty="0"/>
              <a:t>คุณ</a:t>
            </a:r>
          </a:p>
          <a:p>
            <a:pPr>
              <a:lnSpc>
                <a:spcPct val="150000"/>
              </a:lnSpc>
            </a:pPr>
            <a:r>
              <a:rPr lang="th-TH" b="1" dirty="0"/>
              <a:t>อย่ามองความพิการของฉัน มองมาที่ฉัน</a:t>
            </a:r>
          </a:p>
          <a:p>
            <a:pPr>
              <a:lnSpc>
                <a:spcPct val="150000"/>
              </a:lnSpc>
            </a:pPr>
            <a:r>
              <a:rPr lang="th-TH" b="1" dirty="0"/>
              <a:t>ฉันก็ต้องการที่จะทำอะไรได้ด้วยตัวเอง และสามารถทำได้ตามใจปรารถนา</a:t>
            </a:r>
          </a:p>
          <a:p>
            <a:pPr>
              <a:lnSpc>
                <a:spcPct val="150000"/>
              </a:lnSpc>
            </a:pPr>
            <a:r>
              <a:rPr lang="th-TH" b="1" dirty="0"/>
              <a:t>ฉันอาจใช้เวลาในการ</a:t>
            </a:r>
            <a:r>
              <a:rPr lang="th-TH" b="1" dirty="0" smtClean="0"/>
              <a:t>เรียนรู้มากกว่า และมีวิธีการเรียนรู้ในแบบตัวของฉันเอง</a:t>
            </a:r>
            <a:endParaRPr lang="th-TH" b="1" dirty="0"/>
          </a:p>
          <a:p>
            <a:pPr>
              <a:lnSpc>
                <a:spcPct val="150000"/>
              </a:lnSpc>
            </a:pPr>
            <a:r>
              <a:rPr lang="th-TH" b="1" dirty="0" smtClean="0"/>
              <a:t>แต่ฉันก็จะเรียนรู้มากขึ้นในแต่ละวัน</a:t>
            </a:r>
            <a:endParaRPr lang="th-TH" b="1" dirty="0"/>
          </a:p>
          <a:p>
            <a:pPr>
              <a:lnSpc>
                <a:spcPct val="150000"/>
              </a:lnSpc>
            </a:pPr>
            <a:r>
              <a:rPr lang="th-TH" b="1" dirty="0"/>
              <a:t>ให้เราทำงาน</a:t>
            </a:r>
            <a:r>
              <a:rPr lang="th-TH" b="1" dirty="0" smtClean="0"/>
              <a:t>ร่วมกัน มา</a:t>
            </a:r>
            <a:r>
              <a:rPr lang="th-TH" b="1" dirty="0"/>
              <a:t>กับ</a:t>
            </a:r>
            <a:r>
              <a:rPr lang="th-TH" b="1" dirty="0" smtClean="0"/>
              <a:t>ฉันซิ</a:t>
            </a:r>
            <a:endParaRPr lang="th-TH" b="1" dirty="0"/>
          </a:p>
          <a:p>
            <a:pPr>
              <a:lnSpc>
                <a:spcPct val="150000"/>
              </a:lnSpc>
            </a:pPr>
            <a:r>
              <a:rPr lang="th-TH" b="1" dirty="0"/>
              <a:t>และ</a:t>
            </a:r>
            <a:r>
              <a:rPr lang="th-TH" b="1" dirty="0" smtClean="0"/>
              <a:t>ให้โอกาสเรา</a:t>
            </a:r>
            <a:r>
              <a:rPr lang="th-TH" b="1" dirty="0"/>
              <a:t>ค้นพบสิ่งมหัศจรรย์ที่อยู่ในตัว</a:t>
            </a:r>
            <a:r>
              <a:rPr lang="th-TH" b="1" dirty="0" smtClean="0"/>
              <a:t>ฉัน......</a:t>
            </a:r>
            <a:endParaRPr lang="th-TH" b="1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CBA5B312-D6E4-A04E-A5C1-13DA7AB09E4E}"/>
              </a:ext>
            </a:extLst>
          </p:cNvPr>
          <p:cNvCxnSpPr/>
          <p:nvPr/>
        </p:nvCxnSpPr>
        <p:spPr>
          <a:xfrm>
            <a:off x="546803" y="1010653"/>
            <a:ext cx="443908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CAF507F5-F5B6-FE4F-8ED3-339C83573A56}"/>
              </a:ext>
            </a:extLst>
          </p:cNvPr>
          <p:cNvCxnSpPr/>
          <p:nvPr/>
        </p:nvCxnSpPr>
        <p:spPr>
          <a:xfrm>
            <a:off x="1549667" y="5929162"/>
            <a:ext cx="289720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F6CFBEF6-6843-8B41-80C5-5BE36E8D0696}"/>
              </a:ext>
            </a:extLst>
          </p:cNvPr>
          <p:cNvCxnSpPr>
            <a:cxnSpLocks/>
          </p:cNvCxnSpPr>
          <p:nvPr/>
        </p:nvCxnSpPr>
        <p:spPr>
          <a:xfrm>
            <a:off x="8024647" y="5929162"/>
            <a:ext cx="127335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9AF17A79-954F-784C-9189-8285986197C9}"/>
              </a:ext>
            </a:extLst>
          </p:cNvPr>
          <p:cNvSpPr/>
          <p:nvPr/>
        </p:nvSpPr>
        <p:spPr>
          <a:xfrm>
            <a:off x="8064339" y="6072232"/>
            <a:ext cx="2167318" cy="10773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480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ular Callout 2">
            <a:extLst>
              <a:ext uri="{FF2B5EF4-FFF2-40B4-BE49-F238E27FC236}">
                <a16:creationId xmlns:a16="http://schemas.microsoft.com/office/drawing/2014/main" xmlns="" id="{F9C0E292-8032-9947-9E8D-F0398783C6D3}"/>
              </a:ext>
            </a:extLst>
          </p:cNvPr>
          <p:cNvSpPr/>
          <p:nvPr/>
        </p:nvSpPr>
        <p:spPr>
          <a:xfrm>
            <a:off x="6778487" y="735495"/>
            <a:ext cx="3403473" cy="3832318"/>
          </a:xfrm>
          <a:prstGeom prst="wedgeRoundRectCallout">
            <a:avLst>
              <a:gd name="adj1" fmla="val -61767"/>
              <a:gd name="adj2" fmla="val -8665"/>
              <a:gd name="adj3" fmla="val 16667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C2FC8C4-1E43-7644-BE97-E68A43831CC5}"/>
              </a:ext>
            </a:extLst>
          </p:cNvPr>
          <p:cNvSpPr txBox="1"/>
          <p:nvPr/>
        </p:nvSpPr>
        <p:spPr>
          <a:xfrm>
            <a:off x="6883684" y="950949"/>
            <a:ext cx="3298275" cy="3974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h-TH" sz="1700" dirty="0"/>
              <a:t>ฉันต้องการที่จะมีส่วนร่วมในกิจกรรมของ</a:t>
            </a:r>
            <a:r>
              <a:rPr lang="th-TH" sz="1700" dirty="0" smtClean="0"/>
              <a:t>ครอบครัว มี</a:t>
            </a:r>
            <a:r>
              <a:rPr lang="th-TH" sz="1700" dirty="0"/>
              <a:t>หลายวิธีที่ฉันสามารถช่วยได้เช่นกัน ฉันชอบ</a:t>
            </a:r>
            <a:r>
              <a:rPr lang="th-TH" sz="1700" dirty="0" smtClean="0"/>
              <a:t>อยู่และเล่นกับ</a:t>
            </a:r>
            <a:r>
              <a:rPr lang="th-TH" sz="1700" dirty="0"/>
              <a:t>เด็กคน</a:t>
            </a:r>
            <a:r>
              <a:rPr lang="th-TH" sz="1700" dirty="0" smtClean="0"/>
              <a:t>อื่นๆ   ฉันชอบการฉลองในวาระต่างๆ กับครอบครัว และ</a:t>
            </a:r>
            <a:r>
              <a:rPr lang="th-TH" sz="1700" dirty="0"/>
              <a:t>งานเทศกาล</a:t>
            </a:r>
            <a:r>
              <a:rPr lang="th-TH" sz="1700" dirty="0" smtClean="0"/>
              <a:t>ในชุมชน </a:t>
            </a:r>
            <a:r>
              <a:rPr lang="th-TH" sz="1700" dirty="0"/>
              <a:t>ฉันสามารถ</a:t>
            </a:r>
            <a:r>
              <a:rPr lang="th-TH" sz="1700" dirty="0" smtClean="0"/>
              <a:t>ช่วย   ปั๊มน้ำขึ้นจาก</a:t>
            </a:r>
            <a:r>
              <a:rPr lang="th-TH" sz="1700" dirty="0"/>
              <a:t>บ่อ</a:t>
            </a:r>
            <a:r>
              <a:rPr lang="th-TH" sz="1700" dirty="0" smtClean="0"/>
              <a:t>น้ำได้ ฉัน</a:t>
            </a:r>
            <a:r>
              <a:rPr lang="th-TH" sz="1700" dirty="0"/>
              <a:t>สามารถ</a:t>
            </a:r>
            <a:r>
              <a:rPr lang="th-TH" sz="1700" dirty="0" smtClean="0"/>
              <a:t>นั่งซ้อนท้ายจักรยานใน</a:t>
            </a:r>
            <a:r>
              <a:rPr lang="th-TH" sz="1700" dirty="0"/>
              <a:t>ตะกร้าที่คุณปู่ของ</a:t>
            </a:r>
            <a:r>
              <a:rPr lang="th-TH" sz="1700" dirty="0" smtClean="0"/>
              <a:t>ฉันทำขึ้นได้       มี</a:t>
            </a:r>
            <a:r>
              <a:rPr lang="th-TH" sz="1700" dirty="0"/>
              <a:t>หลายอย่างที่ฉัน</a:t>
            </a:r>
            <a:r>
              <a:rPr lang="th-TH" sz="1700" dirty="0" smtClean="0"/>
              <a:t>สามารถร่วมกับทุกคนได้!</a:t>
            </a:r>
            <a:r>
              <a:rPr lang="en-US" sz="1700" dirty="0" smtClean="0"/>
              <a:t> </a:t>
            </a:r>
            <a:endParaRPr lang="en-US" sz="17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9BF127EC-6F86-C246-9C09-D1863E1F2964}"/>
              </a:ext>
            </a:extLst>
          </p:cNvPr>
          <p:cNvSpPr/>
          <p:nvPr/>
        </p:nvSpPr>
        <p:spPr>
          <a:xfrm>
            <a:off x="6476933" y="4886529"/>
            <a:ext cx="2244157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700" b="1" dirty="0">
                <a:latin typeface="Calibri" panose="020F0502020204030204" pitchFamily="34" charset="0"/>
              </a:rPr>
              <a:t> </a:t>
            </a:r>
            <a:r>
              <a:rPr lang="th-TH" sz="1400" dirty="0" smtClean="0">
                <a:latin typeface="Calibri" panose="020F0502020204030204" pitchFamily="34" charset="0"/>
              </a:rPr>
              <a:t>สาวน้อยกำลังช่วยคุณพ่อโยกคันปั๊มน้ำจากบ่อน้ำในชุมชน</a:t>
            </a:r>
            <a:endParaRPr lang="en-US" sz="14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B94C9837-43C9-484B-B961-77B80EEF6CFE}"/>
              </a:ext>
            </a:extLst>
          </p:cNvPr>
          <p:cNvSpPr/>
          <p:nvPr/>
        </p:nvSpPr>
        <p:spPr>
          <a:xfrm>
            <a:off x="585305" y="6509638"/>
            <a:ext cx="75027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b="1" dirty="0" smtClean="0">
                <a:latin typeface="Optima" panose="02000503060000020004" pitchFamily="2" charset="0"/>
              </a:rPr>
              <a:t>ฉันสามารถมีส่วนร่วมในกิจกรรมของครอบครัว และชุมชนของฉันได้นะ</a:t>
            </a:r>
            <a:r>
              <a:rPr lang="en-US" sz="2400" b="1" dirty="0" smtClean="0">
                <a:latin typeface="Optima" panose="02000503060000020004" pitchFamily="2" charset="0"/>
              </a:rPr>
              <a:t>!</a:t>
            </a:r>
            <a:endParaRPr lang="en-US" sz="2400" dirty="0">
              <a:effectLst/>
              <a:latin typeface="Optima ExtraBlack" panose="02000503060000020004" pitchFamily="2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6080DF66-B895-6643-BB0E-803775FEA6D3}"/>
              </a:ext>
            </a:extLst>
          </p:cNvPr>
          <p:cNvCxnSpPr>
            <a:cxnSpLocks/>
          </p:cNvCxnSpPr>
          <p:nvPr/>
        </p:nvCxnSpPr>
        <p:spPr>
          <a:xfrm>
            <a:off x="585305" y="6352674"/>
            <a:ext cx="775017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F08709A-51F6-884D-B619-D13194AA6ABE}"/>
              </a:ext>
            </a:extLst>
          </p:cNvPr>
          <p:cNvSpPr/>
          <p:nvPr/>
        </p:nvSpPr>
        <p:spPr>
          <a:xfrm>
            <a:off x="6383822" y="4798043"/>
            <a:ext cx="2337268" cy="673261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111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898494B-508C-5241-8644-C4078821834C}"/>
              </a:ext>
            </a:extLst>
          </p:cNvPr>
          <p:cNvSpPr txBox="1"/>
          <p:nvPr/>
        </p:nvSpPr>
        <p:spPr>
          <a:xfrm>
            <a:off x="1135909" y="670616"/>
            <a:ext cx="3802387" cy="2540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h-TH" dirty="0" smtClean="0"/>
              <a:t>ฉันชอบเล่นกับสิ่งต่างๆ ที่อยู่รอบๆ บ้านของฉัน     ช่วยวางของเล่น และสิ่งของที่ฉันเล่นได้ไว้ในที่ที่ฉันหยิบถึง และที่พิเศษกว่านั้น ฉันยังชอบเล่นสนุกกับเด็กคนอื่นๆ ด้วย ฉันชอบเวลาที่พี่หรือน้องฉันมาเล่นด้วยกันใกล้ๆ ฉันอยากเล่นกับพวกเขา</a:t>
            </a:r>
            <a:endParaRPr lang="en-US" dirty="0"/>
          </a:p>
        </p:txBody>
      </p:sp>
      <p:sp>
        <p:nvSpPr>
          <p:cNvPr id="2" name="Oval Callout 1">
            <a:extLst>
              <a:ext uri="{FF2B5EF4-FFF2-40B4-BE49-F238E27FC236}">
                <a16:creationId xmlns:a16="http://schemas.microsoft.com/office/drawing/2014/main" xmlns="" id="{E4E22908-DFD4-CC41-A94C-537BF8E085D6}"/>
              </a:ext>
            </a:extLst>
          </p:cNvPr>
          <p:cNvSpPr/>
          <p:nvPr/>
        </p:nvSpPr>
        <p:spPr>
          <a:xfrm>
            <a:off x="608594" y="188842"/>
            <a:ext cx="4703145" cy="3345468"/>
          </a:xfrm>
          <a:prstGeom prst="wedgeEllipseCallout">
            <a:avLst>
              <a:gd name="adj1" fmla="val -19304"/>
              <a:gd name="adj2" fmla="val 57279"/>
            </a:avLst>
          </a:prstGeom>
          <a:noFill/>
          <a:ln w="317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BFDDAA65-B972-DF40-AE54-92B10997B715}"/>
              </a:ext>
            </a:extLst>
          </p:cNvPr>
          <p:cNvSpPr/>
          <p:nvPr/>
        </p:nvSpPr>
        <p:spPr>
          <a:xfrm>
            <a:off x="6039784" y="539362"/>
            <a:ext cx="20377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400" b="1" dirty="0" smtClean="0">
                <a:latin typeface="Optima" panose="02000503060000020004" pitchFamily="2" charset="0"/>
              </a:rPr>
              <a:t>ฉันก็สามารถเล่นได้</a:t>
            </a:r>
            <a:r>
              <a:rPr lang="en-US" sz="2400" b="1" dirty="0" smtClean="0">
                <a:latin typeface="Optima" panose="02000503060000020004" pitchFamily="2" charset="0"/>
              </a:rPr>
              <a:t>!</a:t>
            </a:r>
            <a:endParaRPr lang="en-US" sz="2400" dirty="0">
              <a:effectLst/>
              <a:latin typeface="Optima ExtraBlack" panose="02000503060000020004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EA96EF4B-0CB0-9648-A82E-A3A404940A4C}"/>
              </a:ext>
            </a:extLst>
          </p:cNvPr>
          <p:cNvSpPr/>
          <p:nvPr/>
        </p:nvSpPr>
        <p:spPr>
          <a:xfrm>
            <a:off x="3584395" y="6473224"/>
            <a:ext cx="270210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1400" dirty="0" smtClean="0">
                <a:latin typeface="Calibri" panose="020F0502020204030204" pitchFamily="34" charset="0"/>
              </a:rPr>
              <a:t>เด็กชายตัวน้อยใส่แว่น กำลังนั่งเล่นอยู่ในกะละมังใบใหญ่ที่มีของเล่นที่อยู่ในระยะที่หยิบจับมาเล่น เขย่าให้มีเสียงได้ง่าย</a:t>
            </a:r>
            <a:endParaRPr lang="en-US" sz="14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84C36AB-464C-9E4D-A130-AFAEF7ED591F}"/>
              </a:ext>
            </a:extLst>
          </p:cNvPr>
          <p:cNvSpPr txBox="1"/>
          <p:nvPr/>
        </p:nvSpPr>
        <p:spPr>
          <a:xfrm>
            <a:off x="8446771" y="4859209"/>
            <a:ext cx="18017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400" dirty="0" smtClean="0"/>
              <a:t>เด็กชายกับเด็กหญิงกำลังจับมือกันแล้วกระโดดเล่นตังเตด้วยกัน</a:t>
            </a:r>
            <a:endParaRPr lang="en-US" sz="1400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5AC3C418-E6FB-4E45-812A-DEFD9940B770}"/>
              </a:ext>
            </a:extLst>
          </p:cNvPr>
          <p:cNvCxnSpPr>
            <a:cxnSpLocks/>
          </p:cNvCxnSpPr>
          <p:nvPr/>
        </p:nvCxnSpPr>
        <p:spPr>
          <a:xfrm>
            <a:off x="8077521" y="1001028"/>
            <a:ext cx="217103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D1293E9-46F3-5142-A234-23604532F2BF}"/>
              </a:ext>
            </a:extLst>
          </p:cNvPr>
          <p:cNvSpPr/>
          <p:nvPr/>
        </p:nvSpPr>
        <p:spPr>
          <a:xfrm>
            <a:off x="8446771" y="4847667"/>
            <a:ext cx="1801785" cy="84253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8FFFEAD3-DCD1-0943-A4DD-92C470321F8F}"/>
              </a:ext>
            </a:extLst>
          </p:cNvPr>
          <p:cNvSpPr/>
          <p:nvPr/>
        </p:nvSpPr>
        <p:spPr>
          <a:xfrm>
            <a:off x="3587244" y="6455086"/>
            <a:ext cx="2702104" cy="97224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603ABDF1-BF91-C741-B597-3C0DA55F8008}"/>
              </a:ext>
            </a:extLst>
          </p:cNvPr>
          <p:cNvCxnSpPr>
            <a:cxnSpLocks/>
          </p:cNvCxnSpPr>
          <p:nvPr/>
        </p:nvCxnSpPr>
        <p:spPr>
          <a:xfrm>
            <a:off x="3584395" y="6160169"/>
            <a:ext cx="666416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1058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ular Callout 2">
            <a:extLst>
              <a:ext uri="{FF2B5EF4-FFF2-40B4-BE49-F238E27FC236}">
                <a16:creationId xmlns:a16="http://schemas.microsoft.com/office/drawing/2014/main" xmlns="" id="{21593825-7D57-D949-B7EA-4FEA05FF4632}"/>
              </a:ext>
            </a:extLst>
          </p:cNvPr>
          <p:cNvSpPr/>
          <p:nvPr/>
        </p:nvSpPr>
        <p:spPr>
          <a:xfrm>
            <a:off x="2971801" y="1222512"/>
            <a:ext cx="2507248" cy="3832318"/>
          </a:xfrm>
          <a:prstGeom prst="wedgeRoundRectCallout">
            <a:avLst>
              <a:gd name="adj1" fmla="val -50808"/>
              <a:gd name="adj2" fmla="val 59544"/>
              <a:gd name="adj3" fmla="val 16667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6CC813C-C418-044E-9BEA-79F381DED112}"/>
              </a:ext>
            </a:extLst>
          </p:cNvPr>
          <p:cNvSpPr txBox="1"/>
          <p:nvPr/>
        </p:nvSpPr>
        <p:spPr>
          <a:xfrm>
            <a:off x="3152692" y="1344452"/>
            <a:ext cx="2145465" cy="37458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h-TH" sz="1600" dirty="0"/>
              <a:t>ฉันต้องการสื่อสารกับคุณ </a:t>
            </a:r>
            <a:r>
              <a:rPr lang="th-TH" sz="1600" dirty="0" smtClean="0"/>
              <a:t>     มัน</a:t>
            </a:r>
            <a:r>
              <a:rPr lang="th-TH" sz="1600" dirty="0"/>
              <a:t>สำคัญมากสำหรับฉัน </a:t>
            </a:r>
            <a:r>
              <a:rPr lang="th-TH" sz="1600" dirty="0" smtClean="0"/>
              <a:t>                - </a:t>
            </a:r>
            <a:r>
              <a:rPr lang="th-TH" sz="1600" dirty="0"/>
              <a:t>เช่นเดียวกับคุณ เรามาติดต่อสื่อสารกัน เล่น และพูดคุยกับฉัน จากนั้นดูปฏิกิริยาของฉัน พยายามเรียนรู้ภาษาของ</a:t>
            </a:r>
            <a:r>
              <a:rPr lang="th-TH" sz="1600" dirty="0" smtClean="0"/>
              <a:t>ฉัน ฉันก็จะพยายาม</a:t>
            </a:r>
            <a:r>
              <a:rPr lang="th-TH" sz="1600" dirty="0"/>
              <a:t>เรียนรู้ภาษาของ</a:t>
            </a:r>
            <a:r>
              <a:rPr lang="th-TH" sz="1600" dirty="0" smtClean="0"/>
              <a:t>คุณเช่นกัน มาสนุก</a:t>
            </a:r>
            <a:r>
              <a:rPr lang="th-TH" sz="1600" dirty="0"/>
              <a:t>ด้วยกันเถอะ</a:t>
            </a:r>
            <a:r>
              <a:rPr lang="th-TH" sz="1600" dirty="0" smtClean="0"/>
              <a:t>!</a:t>
            </a:r>
            <a:endParaRPr lang="en-US" sz="1600" dirty="0"/>
          </a:p>
        </p:txBody>
      </p:sp>
      <p:sp>
        <p:nvSpPr>
          <p:cNvPr id="6" name="Rounded Rectangular Callout 5">
            <a:extLst>
              <a:ext uri="{FF2B5EF4-FFF2-40B4-BE49-F238E27FC236}">
                <a16:creationId xmlns:a16="http://schemas.microsoft.com/office/drawing/2014/main" xmlns="" id="{B78B8E0C-76D3-FC42-9C48-8CD6AFCC223E}"/>
              </a:ext>
            </a:extLst>
          </p:cNvPr>
          <p:cNvSpPr/>
          <p:nvPr/>
        </p:nvSpPr>
        <p:spPr>
          <a:xfrm>
            <a:off x="6727583" y="3332921"/>
            <a:ext cx="3529601" cy="3832318"/>
          </a:xfrm>
          <a:prstGeom prst="wedgeRoundRectCallout">
            <a:avLst>
              <a:gd name="adj1" fmla="val 10240"/>
              <a:gd name="adj2" fmla="val -63647"/>
              <a:gd name="adj3" fmla="val 16667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30A9D9C-99F9-B149-BAAC-8C898B6E5D2C}"/>
              </a:ext>
            </a:extLst>
          </p:cNvPr>
          <p:cNvSpPr txBox="1"/>
          <p:nvPr/>
        </p:nvSpPr>
        <p:spPr>
          <a:xfrm>
            <a:off x="6847991" y="3403899"/>
            <a:ext cx="33892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h-TH" sz="1600" dirty="0" smtClean="0"/>
              <a:t>ฉันเรียนรู้ตลอดเวลา </a:t>
            </a:r>
            <a:r>
              <a:rPr lang="th-TH" sz="1600" dirty="0"/>
              <a:t>... แม้ว่ามันอาจจะเป็นเพียงก้าว</a:t>
            </a:r>
            <a:r>
              <a:rPr lang="th-TH" sz="1600" dirty="0" smtClean="0"/>
              <a:t>เล็กๆ </a:t>
            </a:r>
            <a:r>
              <a:rPr lang="th-TH" sz="1600" dirty="0"/>
              <a:t>ฉันเข้าใจ</a:t>
            </a:r>
            <a:r>
              <a:rPr lang="th-TH" sz="1600" dirty="0" smtClean="0"/>
              <a:t>วิธีการใช้สิ่งของต่างๆ </a:t>
            </a:r>
            <a:r>
              <a:rPr lang="th-TH" sz="1600" dirty="0"/>
              <a:t>เมื่อ</a:t>
            </a:r>
            <a:r>
              <a:rPr lang="th-TH" sz="1600" dirty="0" smtClean="0"/>
              <a:t>ฉันสามารถสัมผัสสิ่งนั้นได้ ฉันจำเป็นต้องฝึกฝนและใช้เวลามากกว่าคนอื่นในการเรียนรู้ที่จะทำอะไรๆ ได้ด้วยตนเอง คุณ</a:t>
            </a:r>
            <a:r>
              <a:rPr lang="th-TH" sz="1600" dirty="0"/>
              <a:t>สามารถ</a:t>
            </a:r>
            <a:r>
              <a:rPr lang="th-TH" sz="1600" dirty="0" smtClean="0"/>
              <a:t>ช่วยให้ฉันเรียนรู้ได้ โดยการปรับกิจกรรมให้เป็นลำดับขั้นตอน และจัดทำเป็นตารางกิจวัตรประจำวัน    ที่</a:t>
            </a:r>
            <a:r>
              <a:rPr lang="th-TH" sz="1600" dirty="0"/>
              <a:t>ฉัน</a:t>
            </a:r>
            <a:r>
              <a:rPr lang="th-TH" sz="1600" dirty="0" smtClean="0"/>
              <a:t>สามารถทำตาม</a:t>
            </a:r>
            <a:r>
              <a:rPr lang="th-TH" sz="1600" dirty="0"/>
              <a:t>ได้ทุกวัน และก็</a:t>
            </a:r>
            <a:r>
              <a:rPr lang="th-TH" sz="1600" dirty="0" smtClean="0"/>
              <a:t>เหมือนเด็ก</a:t>
            </a:r>
            <a:r>
              <a:rPr lang="th-TH" sz="1600" dirty="0"/>
              <a:t>คน</a:t>
            </a:r>
            <a:r>
              <a:rPr lang="th-TH" sz="1600" dirty="0" smtClean="0"/>
              <a:t>อื่นๆ ฉันก็สามารถไป</a:t>
            </a:r>
            <a:r>
              <a:rPr lang="th-TH" sz="1600" dirty="0"/>
              <a:t>โรงเรียน</a:t>
            </a:r>
            <a:r>
              <a:rPr lang="th-TH" sz="1600" dirty="0" smtClean="0"/>
              <a:t>ได้เช่นกัน</a:t>
            </a:r>
            <a:r>
              <a:rPr lang="en-US" sz="1600" dirty="0" smtClean="0"/>
              <a:t>!</a:t>
            </a:r>
            <a:endParaRPr lang="en-US" sz="16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BCE85D6B-0D81-E643-954F-EB36019750BF}"/>
              </a:ext>
            </a:extLst>
          </p:cNvPr>
          <p:cNvSpPr/>
          <p:nvPr/>
        </p:nvSpPr>
        <p:spPr>
          <a:xfrm>
            <a:off x="828340" y="6544532"/>
            <a:ext cx="592324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1400" dirty="0" smtClean="0">
                <a:latin typeface="Calibri" panose="020F0502020204030204" pitchFamily="34" charset="0"/>
              </a:rPr>
              <a:t>คุณแม่และลูกสื่อสาร</a:t>
            </a:r>
            <a:r>
              <a:rPr lang="th-TH" sz="1400" dirty="0">
                <a:latin typeface="Calibri" panose="020F0502020204030204" pitchFamily="34" charset="0"/>
              </a:rPr>
              <a:t>โดยการสัมผัส </a:t>
            </a:r>
            <a:r>
              <a:rPr lang="th-TH" sz="1400" dirty="0" smtClean="0">
                <a:latin typeface="Calibri" panose="020F0502020204030204" pitchFamily="34" charset="0"/>
              </a:rPr>
              <a:t>คุณแม่นั่ง</a:t>
            </a:r>
            <a:r>
              <a:rPr lang="th-TH" sz="1400" dirty="0">
                <a:latin typeface="Calibri" panose="020F0502020204030204" pitchFamily="34" charset="0"/>
              </a:rPr>
              <a:t>อยู่บน</a:t>
            </a:r>
            <a:r>
              <a:rPr lang="th-TH" sz="1400" dirty="0" smtClean="0">
                <a:latin typeface="Calibri" panose="020F0502020204030204" pitchFamily="34" charset="0"/>
              </a:rPr>
              <a:t>พื้น โดยให้ลูกนอนหงาย</a:t>
            </a:r>
            <a:r>
              <a:rPr lang="th-TH" sz="1400" dirty="0">
                <a:latin typeface="Calibri" panose="020F0502020204030204" pitchFamily="34" charset="0"/>
              </a:rPr>
              <a:t>บนพื้นระหว่างขา</a:t>
            </a:r>
            <a:r>
              <a:rPr lang="th-TH" sz="1400" dirty="0" smtClean="0">
                <a:latin typeface="Calibri" panose="020F0502020204030204" pitchFamily="34" charset="0"/>
              </a:rPr>
              <a:t>ของแม่ คุณแม่และลูก</a:t>
            </a:r>
            <a:r>
              <a:rPr lang="th-TH" sz="1400" dirty="0">
                <a:latin typeface="Calibri" panose="020F0502020204030204" pitchFamily="34" charset="0"/>
              </a:rPr>
              <a:t>กำลังยื่นมือเข้าหากันและพวก</a:t>
            </a:r>
            <a:r>
              <a:rPr lang="th-TH" sz="1400" dirty="0" smtClean="0">
                <a:latin typeface="Calibri" panose="020F0502020204030204" pitchFamily="34" charset="0"/>
              </a:rPr>
              <a:t>เขากำลังเล่นตบมือกันอย่างสนุกสนาน</a:t>
            </a:r>
            <a:endParaRPr lang="en-US" sz="14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57B6E59C-26B9-3247-A883-15BF83DB8F6F}"/>
              </a:ext>
            </a:extLst>
          </p:cNvPr>
          <p:cNvSpPr/>
          <p:nvPr/>
        </p:nvSpPr>
        <p:spPr>
          <a:xfrm>
            <a:off x="5597012" y="1133060"/>
            <a:ext cx="1248968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1400" dirty="0">
                <a:latin typeface="Calibri" panose="020F0502020204030204" pitchFamily="34" charset="0"/>
              </a:rPr>
              <a:t>เด็กและคุณยายนั่งอยู่บนพื้นพร้อม</a:t>
            </a:r>
            <a:r>
              <a:rPr lang="th-TH" sz="1400" dirty="0" smtClean="0">
                <a:latin typeface="Calibri" panose="020F0502020204030204" pitchFamily="34" charset="0"/>
              </a:rPr>
              <a:t>กับตะกร้า</a:t>
            </a:r>
            <a:r>
              <a:rPr lang="en-US" sz="1400" dirty="0" smtClean="0">
                <a:latin typeface="Calibri" panose="020F0502020204030204" pitchFamily="34" charset="0"/>
              </a:rPr>
              <a:t> </a:t>
            </a:r>
            <a:r>
              <a:rPr lang="th-TH" sz="1400" dirty="0" smtClean="0">
                <a:latin typeface="Calibri" panose="020F0502020204030204" pitchFamily="34" charset="0"/>
              </a:rPr>
              <a:t>ที่มีผักอยู่ตรงด้านหน้าพวกเขา ทั้งสองคนกำลังช่วยกันเด็ดผักออกจากก้าน เพื่อเตรียมสำหรับทำอาหาร</a:t>
            </a:r>
            <a:endParaRPr lang="en-US" sz="14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00E70729-F586-8F45-A613-39A169C5870E}"/>
              </a:ext>
            </a:extLst>
          </p:cNvPr>
          <p:cNvSpPr/>
          <p:nvPr/>
        </p:nvSpPr>
        <p:spPr>
          <a:xfrm>
            <a:off x="479342" y="865860"/>
            <a:ext cx="23036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b="1" dirty="0" smtClean="0">
                <a:latin typeface="Optima" panose="02000503060000020004" pitchFamily="2" charset="0"/>
              </a:rPr>
              <a:t>ฉันสามารถสื่อสารได้</a:t>
            </a:r>
            <a:r>
              <a:rPr lang="en-US" sz="2400" b="1" dirty="0" smtClean="0">
                <a:latin typeface="Optima" panose="02000503060000020004" pitchFamily="2" charset="0"/>
              </a:rPr>
              <a:t>!</a:t>
            </a:r>
            <a:endParaRPr lang="en-US" sz="2400" dirty="0">
              <a:effectLst/>
              <a:latin typeface="Optima ExtraBlack" panose="02000503060000020004" pitchFamily="2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12A645F0-7A2A-124B-B41B-8F2F331BFC9D}"/>
              </a:ext>
            </a:extLst>
          </p:cNvPr>
          <p:cNvSpPr/>
          <p:nvPr/>
        </p:nvSpPr>
        <p:spPr>
          <a:xfrm>
            <a:off x="4613097" y="5510755"/>
            <a:ext cx="19340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b="1" dirty="0" smtClean="0">
                <a:latin typeface="Optima" panose="02000503060000020004" pitchFamily="2" charset="0"/>
              </a:rPr>
              <a:t>ฉันเรียนรู้ได้</a:t>
            </a:r>
            <a:r>
              <a:rPr lang="en-US" sz="2400" b="1" dirty="0" smtClean="0">
                <a:latin typeface="Optima" panose="02000503060000020004" pitchFamily="2" charset="0"/>
              </a:rPr>
              <a:t>!</a:t>
            </a:r>
            <a:endParaRPr lang="en-US" sz="2400" dirty="0">
              <a:effectLst/>
              <a:latin typeface="Optima ExtraBlack" panose="02000503060000020004" pitchFamily="2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91340D60-46B1-B142-943E-9BD1AC4CBD09}"/>
              </a:ext>
            </a:extLst>
          </p:cNvPr>
          <p:cNvCxnSpPr>
            <a:cxnSpLocks/>
          </p:cNvCxnSpPr>
          <p:nvPr/>
        </p:nvCxnSpPr>
        <p:spPr>
          <a:xfrm>
            <a:off x="546803" y="731520"/>
            <a:ext cx="493224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C70F936A-728A-ED4E-A54D-5DA4CE87CE27}"/>
              </a:ext>
            </a:extLst>
          </p:cNvPr>
          <p:cNvSpPr/>
          <p:nvPr/>
        </p:nvSpPr>
        <p:spPr>
          <a:xfrm>
            <a:off x="5659940" y="1050374"/>
            <a:ext cx="1117843" cy="2637231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7F4FD7D0-6C03-9D44-BCB9-DAB05B0E6ACB}"/>
              </a:ext>
            </a:extLst>
          </p:cNvPr>
          <p:cNvSpPr/>
          <p:nvPr/>
        </p:nvSpPr>
        <p:spPr>
          <a:xfrm>
            <a:off x="859371" y="6509076"/>
            <a:ext cx="5837181" cy="72951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06A973D3-AB30-5946-BDF1-A2D07FFF42A2}"/>
              </a:ext>
            </a:extLst>
          </p:cNvPr>
          <p:cNvCxnSpPr>
            <a:cxnSpLocks/>
          </p:cNvCxnSpPr>
          <p:nvPr/>
        </p:nvCxnSpPr>
        <p:spPr>
          <a:xfrm>
            <a:off x="3436219" y="5958038"/>
            <a:ext cx="338074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A2EA481C-DA8C-8244-A017-623C129302D6}"/>
              </a:ext>
            </a:extLst>
          </p:cNvPr>
          <p:cNvCxnSpPr>
            <a:cxnSpLocks/>
          </p:cNvCxnSpPr>
          <p:nvPr/>
        </p:nvCxnSpPr>
        <p:spPr>
          <a:xfrm>
            <a:off x="548640" y="5958038"/>
            <a:ext cx="51976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DE3332DD-2FD1-FB45-BD34-1DF1340F9C52}"/>
              </a:ext>
            </a:extLst>
          </p:cNvPr>
          <p:cNvCxnSpPr>
            <a:cxnSpLocks/>
          </p:cNvCxnSpPr>
          <p:nvPr/>
        </p:nvCxnSpPr>
        <p:spPr>
          <a:xfrm>
            <a:off x="1645920" y="5958038"/>
            <a:ext cx="100102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202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ular Callout 2">
            <a:extLst>
              <a:ext uri="{FF2B5EF4-FFF2-40B4-BE49-F238E27FC236}">
                <a16:creationId xmlns:a16="http://schemas.microsoft.com/office/drawing/2014/main" xmlns="" id="{3F6039A9-164E-A24E-BC14-28142D0B1579}"/>
              </a:ext>
            </a:extLst>
          </p:cNvPr>
          <p:cNvSpPr/>
          <p:nvPr/>
        </p:nvSpPr>
        <p:spPr>
          <a:xfrm>
            <a:off x="3379304" y="4194313"/>
            <a:ext cx="6937513" cy="3038665"/>
          </a:xfrm>
          <a:prstGeom prst="wedgeRoundRectCallout">
            <a:avLst>
              <a:gd name="adj1" fmla="val -14556"/>
              <a:gd name="adj2" fmla="val -66588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D78EC332-C00D-3846-9C33-10ED5084AAD8}"/>
              </a:ext>
            </a:extLst>
          </p:cNvPr>
          <p:cNvSpPr/>
          <p:nvPr/>
        </p:nvSpPr>
        <p:spPr>
          <a:xfrm>
            <a:off x="3379304" y="4311949"/>
            <a:ext cx="6937513" cy="30071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h-TH" sz="1600" dirty="0">
                <a:latin typeface="Calibri" panose="020F0502020204030204" pitchFamily="34" charset="0"/>
              </a:rPr>
              <a:t>ฉันเต็มไปด้วย</a:t>
            </a:r>
            <a:r>
              <a:rPr lang="th-TH" sz="1600" dirty="0" smtClean="0">
                <a:latin typeface="Calibri" panose="020F0502020204030204" pitchFamily="34" charset="0"/>
              </a:rPr>
              <a:t>ความสุข และ</a:t>
            </a:r>
            <a:r>
              <a:rPr lang="th-TH" sz="1600" dirty="0">
                <a:latin typeface="Calibri" panose="020F0502020204030204" pitchFamily="34" charset="0"/>
              </a:rPr>
              <a:t>ความเป็นไป</a:t>
            </a:r>
            <a:r>
              <a:rPr lang="th-TH" sz="1600" dirty="0" smtClean="0">
                <a:latin typeface="Calibri" panose="020F0502020204030204" pitchFamily="34" charset="0"/>
              </a:rPr>
              <a:t>ได้ สร้างปัญหาบ้าง และมีความ</a:t>
            </a:r>
            <a:r>
              <a:rPr lang="th-TH" sz="1600" dirty="0">
                <a:latin typeface="Calibri" panose="020F0502020204030204" pitchFamily="34" charset="0"/>
              </a:rPr>
              <a:t>ฝัน - เหมือนเด็กทุกคน คุณ</a:t>
            </a:r>
            <a:r>
              <a:rPr lang="th-TH" sz="1600" dirty="0" smtClean="0">
                <a:latin typeface="Calibri" panose="020F0502020204030204" pitchFamily="34" charset="0"/>
              </a:rPr>
              <a:t>เห็น    ฉันไหม? ฉัน</a:t>
            </a:r>
            <a:r>
              <a:rPr lang="th-TH" sz="1600" dirty="0">
                <a:latin typeface="Calibri" panose="020F0502020204030204" pitchFamily="34" charset="0"/>
              </a:rPr>
              <a:t>อยู่</a:t>
            </a:r>
            <a:r>
              <a:rPr lang="th-TH" sz="1600" dirty="0" smtClean="0">
                <a:latin typeface="Calibri" panose="020F0502020204030204" pitchFamily="34" charset="0"/>
              </a:rPr>
              <a:t>ที่นี่ ในชุมชน ในละแวกบ้านของ</a:t>
            </a:r>
            <a:r>
              <a:rPr lang="th-TH" sz="1600" dirty="0">
                <a:latin typeface="Calibri" panose="020F0502020204030204" pitchFamily="34" charset="0"/>
              </a:rPr>
              <a:t>เรา ฉันเป็นเด็กที่</a:t>
            </a:r>
            <a:r>
              <a:rPr lang="th-TH" sz="1600" dirty="0" smtClean="0">
                <a:latin typeface="Calibri" panose="020F0502020204030204" pitchFamily="34" charset="0"/>
              </a:rPr>
              <a:t>รอ และ</a:t>
            </a:r>
            <a:r>
              <a:rPr lang="th-TH" sz="1600" dirty="0">
                <a:latin typeface="Calibri" panose="020F0502020204030204" pitchFamily="34" charset="0"/>
              </a:rPr>
              <a:t>ต้องการที่จะได้รับความ</a:t>
            </a:r>
            <a:r>
              <a:rPr lang="th-TH" sz="1600" dirty="0" smtClean="0">
                <a:latin typeface="Calibri" panose="020F0502020204030204" pitchFamily="34" charset="0"/>
              </a:rPr>
              <a:t>รัก          การยอมรับและร่วมเป็นส่วนหนึ่งของทุกคน </a:t>
            </a:r>
            <a:r>
              <a:rPr lang="th-TH" sz="1600" dirty="0">
                <a:latin typeface="Calibri" panose="020F0502020204030204" pitchFamily="34" charset="0"/>
              </a:rPr>
              <a:t>หากคุณชื่น</a:t>
            </a:r>
            <a:r>
              <a:rPr lang="th-TH" sz="1600" dirty="0" smtClean="0">
                <a:latin typeface="Calibri" panose="020F0502020204030204" pitchFamily="34" charset="0"/>
              </a:rPr>
              <a:t>ชม และ</a:t>
            </a:r>
            <a:r>
              <a:rPr lang="th-TH" sz="1600" dirty="0">
                <a:latin typeface="Calibri" panose="020F0502020204030204" pitchFamily="34" charset="0"/>
              </a:rPr>
              <a:t>สนับสนุน</a:t>
            </a:r>
            <a:r>
              <a:rPr lang="th-TH" sz="1600" dirty="0" smtClean="0">
                <a:latin typeface="Calibri" panose="020F0502020204030204" pitchFamily="34" charset="0"/>
              </a:rPr>
              <a:t>ฉัน คนอื่นๆ </a:t>
            </a:r>
            <a:r>
              <a:rPr lang="th-TH" sz="1600" dirty="0">
                <a:latin typeface="Calibri" panose="020F0502020204030204" pitchFamily="34" charset="0"/>
              </a:rPr>
              <a:t>ในชุมชนจะทำเช่นเดียวกัน! </a:t>
            </a:r>
            <a:r>
              <a:rPr lang="th-TH" sz="1600" dirty="0" smtClean="0">
                <a:latin typeface="Calibri" panose="020F0502020204030204" pitchFamily="34" charset="0"/>
              </a:rPr>
              <a:t>ในอดีตก็มีเด็กที่มีลักษณะเหมือนฉัน </a:t>
            </a:r>
            <a:r>
              <a:rPr lang="th-TH" sz="1600" dirty="0">
                <a:latin typeface="Calibri" panose="020F0502020204030204" pitchFamily="34" charset="0"/>
              </a:rPr>
              <a:t>เธอเติบโตขึ้นมาเป็นผู้หญิงที่มี</a:t>
            </a:r>
            <a:r>
              <a:rPr lang="th-TH" sz="1600" dirty="0" smtClean="0">
                <a:latin typeface="Calibri" panose="020F0502020204030204" pitchFamily="34" charset="0"/>
              </a:rPr>
              <a:t>ชื่อเสียง เธอชื่อเฮเลน       </a:t>
            </a:r>
            <a:r>
              <a:rPr lang="th-TH" sz="1600" dirty="0" err="1" smtClean="0">
                <a:latin typeface="Calibri" panose="020F0502020204030204" pitchFamily="34" charset="0"/>
              </a:rPr>
              <a:t>เคลเลอร์</a:t>
            </a:r>
            <a:r>
              <a:rPr lang="th-TH" sz="1600" dirty="0" smtClean="0">
                <a:latin typeface="Calibri" panose="020F0502020204030204" pitchFamily="34" charset="0"/>
              </a:rPr>
              <a:t> </a:t>
            </a:r>
            <a:r>
              <a:rPr lang="en-US" sz="1600" dirty="0" smtClean="0">
                <a:latin typeface="Calibri" panose="020F0502020204030204" pitchFamily="34" charset="0"/>
              </a:rPr>
              <a:t> (Helen Keller) </a:t>
            </a:r>
            <a:r>
              <a:rPr lang="th-TH" sz="1600" dirty="0" smtClean="0">
                <a:latin typeface="Calibri" panose="020F0502020204030204" pitchFamily="34" charset="0"/>
              </a:rPr>
              <a:t>และ</a:t>
            </a:r>
            <a:r>
              <a:rPr lang="th-TH" sz="1600" dirty="0">
                <a:latin typeface="Calibri" panose="020F0502020204030204" pitchFamily="34" charset="0"/>
              </a:rPr>
              <a:t>เธอพูดว่า </a:t>
            </a:r>
            <a:r>
              <a:rPr lang="th-TH" sz="1600" dirty="0" smtClean="0">
                <a:latin typeface="Calibri" panose="020F0502020204030204" pitchFamily="34" charset="0"/>
              </a:rPr>
              <a:t>“คน</a:t>
            </a:r>
            <a:r>
              <a:rPr lang="th-TH" sz="1600" dirty="0">
                <a:latin typeface="Calibri" panose="020F0502020204030204" pitchFamily="34" charset="0"/>
              </a:rPr>
              <a:t>เดียวเราทำได้น้อยมาก </a:t>
            </a:r>
            <a:r>
              <a:rPr lang="th-TH" sz="1600" dirty="0" smtClean="0">
                <a:latin typeface="Calibri" panose="020F0502020204030204" pitchFamily="34" charset="0"/>
              </a:rPr>
              <a:t>แต่ถ้าร่วมกัน เราสามารถทำอะไร</a:t>
            </a:r>
            <a:r>
              <a:rPr lang="th-TH" sz="1600" dirty="0">
                <a:latin typeface="Calibri" panose="020F0502020204030204" pitchFamily="34" charset="0"/>
              </a:rPr>
              <a:t>ได้หลายอย่างด้วยกัน” </a:t>
            </a:r>
            <a:r>
              <a:rPr lang="th-TH" sz="1600" dirty="0" smtClean="0">
                <a:latin typeface="Calibri" panose="020F0502020204030204" pitchFamily="34" charset="0"/>
              </a:rPr>
              <a:t>(</a:t>
            </a:r>
            <a:r>
              <a:rPr lang="en-US" sz="1600" dirty="0" smtClean="0">
                <a:latin typeface="Calibri" panose="020F0502020204030204" pitchFamily="34" charset="0"/>
              </a:rPr>
              <a:t>Alone </a:t>
            </a:r>
            <a:r>
              <a:rPr lang="en-US" sz="1600" dirty="0">
                <a:latin typeface="Calibri" panose="020F0502020204030204" pitchFamily="34" charset="0"/>
              </a:rPr>
              <a:t>we can do so little; together we can do so </a:t>
            </a:r>
            <a:r>
              <a:rPr lang="en-US" sz="1600" dirty="0" smtClean="0">
                <a:latin typeface="Calibri" panose="020F0502020204030204" pitchFamily="34" charset="0"/>
              </a:rPr>
              <a:t>much.</a:t>
            </a:r>
            <a:r>
              <a:rPr lang="th-TH" sz="1600" dirty="0" smtClean="0">
                <a:latin typeface="Calibri" panose="020F0502020204030204" pitchFamily="34" charset="0"/>
              </a:rPr>
              <a:t>)        ฉัน</a:t>
            </a:r>
            <a:r>
              <a:rPr lang="th-TH" sz="1600" dirty="0">
                <a:latin typeface="Calibri" panose="020F0502020204030204" pitchFamily="34" charset="0"/>
              </a:rPr>
              <a:t>มีความฝันมากมาย - คุณจะช่วยฉันเติม</a:t>
            </a:r>
            <a:r>
              <a:rPr lang="th-TH" sz="1600" dirty="0" smtClean="0">
                <a:latin typeface="Calibri" panose="020F0502020204030204" pitchFamily="34" charset="0"/>
              </a:rPr>
              <a:t>เต็มความฝันเหล่านั้นได้หรือไม่?</a:t>
            </a:r>
            <a:endParaRPr lang="en-US" sz="16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6" name="Rounded Rectangular Callout 5">
            <a:extLst>
              <a:ext uri="{FF2B5EF4-FFF2-40B4-BE49-F238E27FC236}">
                <a16:creationId xmlns:a16="http://schemas.microsoft.com/office/drawing/2014/main" xmlns="" id="{53C104FB-89C2-FC4E-B6D6-6E23B79E8353}"/>
              </a:ext>
            </a:extLst>
          </p:cNvPr>
          <p:cNvSpPr/>
          <p:nvPr/>
        </p:nvSpPr>
        <p:spPr>
          <a:xfrm>
            <a:off x="318052" y="1659835"/>
            <a:ext cx="4065105" cy="2216424"/>
          </a:xfrm>
          <a:prstGeom prst="wedgeRoundRectCallout">
            <a:avLst>
              <a:gd name="adj1" fmla="val 4759"/>
              <a:gd name="adj2" fmla="val 70183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1D47776-3B4C-EB4B-BBFC-812264C5DCB9}"/>
              </a:ext>
            </a:extLst>
          </p:cNvPr>
          <p:cNvSpPr/>
          <p:nvPr/>
        </p:nvSpPr>
        <p:spPr>
          <a:xfrm>
            <a:off x="400050" y="1937050"/>
            <a:ext cx="3873999" cy="1899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h-TH" sz="1600" dirty="0" smtClean="0">
                <a:latin typeface="Calibri" panose="020F0502020204030204" pitchFamily="34" charset="0"/>
              </a:rPr>
              <a:t>  เด็ก</a:t>
            </a:r>
            <a:r>
              <a:rPr lang="th-TH" sz="1600" dirty="0">
                <a:latin typeface="Calibri" panose="020F0502020204030204" pitchFamily="34" charset="0"/>
              </a:rPr>
              <a:t>ทุกคนต้องการความรักและการ</a:t>
            </a:r>
            <a:r>
              <a:rPr lang="th-TH" sz="1600" dirty="0" smtClean="0">
                <a:latin typeface="Calibri" panose="020F0502020204030204" pitchFamily="34" charset="0"/>
              </a:rPr>
              <a:t>ดูแล รวมถึงฉันด้วย! </a:t>
            </a:r>
            <a:r>
              <a:rPr lang="th-TH" sz="1600" dirty="0">
                <a:latin typeface="Calibri" panose="020F0502020204030204" pitchFamily="34" charset="0"/>
              </a:rPr>
              <a:t>ฉัน</a:t>
            </a:r>
            <a:r>
              <a:rPr lang="th-TH" sz="1600" dirty="0" smtClean="0">
                <a:latin typeface="Calibri" panose="020F0502020204030204" pitchFamily="34" charset="0"/>
              </a:rPr>
              <a:t>อาจมีความยากลำบากในการที่</a:t>
            </a:r>
            <a:r>
              <a:rPr lang="th-TH" sz="1600" dirty="0">
                <a:latin typeface="Calibri" panose="020F0502020204030204" pitchFamily="34" charset="0"/>
              </a:rPr>
              <a:t>จะแสดงให้</a:t>
            </a:r>
            <a:r>
              <a:rPr lang="th-TH" sz="1600" dirty="0" smtClean="0">
                <a:latin typeface="Calibri" panose="020F0502020204030204" pitchFamily="34" charset="0"/>
              </a:rPr>
              <a:t>คุณรับรู้       แต่</a:t>
            </a:r>
            <a:r>
              <a:rPr lang="th-TH" sz="1600" dirty="0">
                <a:latin typeface="Calibri" panose="020F0502020204030204" pitchFamily="34" charset="0"/>
              </a:rPr>
              <a:t>ฉันรักคุณ</a:t>
            </a:r>
            <a:r>
              <a:rPr lang="th-TH" sz="1600" dirty="0" smtClean="0">
                <a:latin typeface="Calibri" panose="020F0502020204030204" pitchFamily="34" charset="0"/>
              </a:rPr>
              <a:t>มาก </a:t>
            </a:r>
            <a:r>
              <a:rPr lang="th-TH" sz="1600" dirty="0">
                <a:latin typeface="Calibri" panose="020F0502020204030204" pitchFamily="34" charset="0"/>
              </a:rPr>
              <a:t>และฉันต้องการให้คุณแสดงให้ฉันเห็น</a:t>
            </a:r>
            <a:r>
              <a:rPr lang="th-TH" sz="1600" dirty="0" smtClean="0">
                <a:latin typeface="Calibri" panose="020F0502020204030204" pitchFamily="34" charset="0"/>
              </a:rPr>
              <a:t>ว่า คุณ</a:t>
            </a:r>
            <a:r>
              <a:rPr lang="th-TH" sz="1600" dirty="0">
                <a:latin typeface="Calibri" panose="020F0502020204030204" pitchFamily="34" charset="0"/>
              </a:rPr>
              <a:t>รักและห่วงใยฉัน </a:t>
            </a:r>
            <a:r>
              <a:rPr lang="th-TH" sz="1600" dirty="0" smtClean="0">
                <a:latin typeface="Calibri" panose="020F0502020204030204" pitchFamily="34" charset="0"/>
              </a:rPr>
              <a:t>ฉันสามารถรู้สึก</a:t>
            </a:r>
            <a:r>
              <a:rPr lang="th-TH" sz="1600" dirty="0">
                <a:latin typeface="Calibri" panose="020F0502020204030204" pitchFamily="34" charset="0"/>
              </a:rPr>
              <a:t>ถึงความรักของ</a:t>
            </a:r>
            <a:r>
              <a:rPr lang="th-TH" sz="1600" dirty="0" smtClean="0">
                <a:latin typeface="Calibri" panose="020F0502020204030204" pitchFamily="34" charset="0"/>
              </a:rPr>
              <a:t>คุณได้</a:t>
            </a:r>
            <a:endParaRPr lang="en-US" sz="16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F13163A2-4DC2-224D-B31E-D840D5B24BA9}"/>
              </a:ext>
            </a:extLst>
          </p:cNvPr>
          <p:cNvSpPr/>
          <p:nvPr/>
        </p:nvSpPr>
        <p:spPr>
          <a:xfrm>
            <a:off x="318052" y="453530"/>
            <a:ext cx="53467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h-TH" sz="2400" b="1" dirty="0" smtClean="0">
                <a:latin typeface="Optima" panose="02000503060000020004" pitchFamily="2" charset="0"/>
              </a:rPr>
              <a:t>รักฉันนั้นง่าย</a:t>
            </a:r>
            <a:r>
              <a:rPr lang="th-TH" sz="2400" b="1" dirty="0">
                <a:latin typeface="Optima" panose="02000503060000020004" pitchFamily="2" charset="0"/>
              </a:rPr>
              <a:t>มาก…และฉันก็รักคุณเช่นกัน</a:t>
            </a:r>
            <a:endParaRPr lang="en-US" sz="2400" dirty="0">
              <a:effectLst/>
              <a:latin typeface="Optima ExtraBlack" panose="02000503060000020004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AB570042-26B8-D04A-8B3E-C1DD0A49751B}"/>
              </a:ext>
            </a:extLst>
          </p:cNvPr>
          <p:cNvSpPr/>
          <p:nvPr/>
        </p:nvSpPr>
        <p:spPr>
          <a:xfrm>
            <a:off x="7504043" y="905162"/>
            <a:ext cx="23456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b="1" dirty="0" smtClean="0">
                <a:latin typeface="Optima" panose="02000503060000020004" pitchFamily="2" charset="0"/>
              </a:rPr>
              <a:t>ยังจำได้ไหม</a:t>
            </a:r>
            <a:r>
              <a:rPr lang="en-US" sz="2400" b="1" dirty="0" smtClean="0">
                <a:latin typeface="Optima" panose="02000503060000020004" pitchFamily="2" charset="0"/>
              </a:rPr>
              <a:t>: </a:t>
            </a:r>
            <a:r>
              <a:rPr lang="en-US" sz="2400" b="1" dirty="0">
                <a:latin typeface="Optima" panose="02000503060000020004" pitchFamily="2" charset="0"/>
              </a:rPr>
              <a:t/>
            </a:r>
            <a:br>
              <a:rPr lang="en-US" sz="2400" b="1" dirty="0">
                <a:latin typeface="Optima" panose="02000503060000020004" pitchFamily="2" charset="0"/>
              </a:rPr>
            </a:br>
            <a:r>
              <a:rPr lang="th-TH" sz="2400" b="1" dirty="0" smtClean="0">
                <a:latin typeface="Optima" panose="02000503060000020004" pitchFamily="2" charset="0"/>
              </a:rPr>
              <a:t>ฉันเป็นเด็ก</a:t>
            </a:r>
            <a:r>
              <a:rPr lang="en-US" sz="2400" b="1" dirty="0" smtClean="0">
                <a:latin typeface="Optima" panose="02000503060000020004" pitchFamily="2" charset="0"/>
              </a:rPr>
              <a:t> </a:t>
            </a:r>
            <a:r>
              <a:rPr lang="en-US" sz="2400" b="1" dirty="0">
                <a:latin typeface="Optima" panose="02000503060000020004" pitchFamily="2" charset="0"/>
              </a:rPr>
              <a:t>-</a:t>
            </a:r>
            <a:br>
              <a:rPr lang="en-US" sz="2400" b="1" dirty="0">
                <a:latin typeface="Optima" panose="02000503060000020004" pitchFamily="2" charset="0"/>
              </a:rPr>
            </a:br>
            <a:r>
              <a:rPr lang="th-TH" sz="2400" b="1" dirty="0" smtClean="0">
                <a:latin typeface="Optima" panose="02000503060000020004" pitchFamily="2" charset="0"/>
              </a:rPr>
              <a:t>เป็นของขวัญอันล้ำค่า</a:t>
            </a:r>
            <a:r>
              <a:rPr lang="en-US" sz="2400" b="1" dirty="0">
                <a:latin typeface="Optima" panose="02000503060000020004" pitchFamily="2" charset="0"/>
              </a:rPr>
              <a:t> </a:t>
            </a:r>
            <a:endParaRPr lang="en-US" sz="2400" dirty="0">
              <a:effectLst/>
              <a:latin typeface="Optima ExtraBlack" panose="02000503060000020004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CDE876A1-6AC6-DA45-90DF-9C7E3FC32909}"/>
              </a:ext>
            </a:extLst>
          </p:cNvPr>
          <p:cNvSpPr txBox="1"/>
          <p:nvPr/>
        </p:nvSpPr>
        <p:spPr>
          <a:xfrm>
            <a:off x="1775625" y="6038438"/>
            <a:ext cx="11499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400" dirty="0" smtClean="0"/>
              <a:t>พี่และน้องกำลังกอด และยิ้มให้กันและกัน</a:t>
            </a:r>
            <a:endParaRPr lang="en-US" sz="1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E68A43D-FBD2-514F-87BA-F6632E76CF69}"/>
              </a:ext>
            </a:extLst>
          </p:cNvPr>
          <p:cNvSpPr/>
          <p:nvPr/>
        </p:nvSpPr>
        <p:spPr>
          <a:xfrm>
            <a:off x="7782338" y="3160381"/>
            <a:ext cx="127022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1400" dirty="0" smtClean="0">
                <a:latin typeface="Calibri" panose="020F0502020204030204" pitchFamily="34" charset="0"/>
              </a:rPr>
              <a:t>คุณพ่อกำลังอุ้มลูกน้อยและหอมที่แก้มของลูก</a:t>
            </a:r>
            <a:r>
              <a:rPr lang="en-US" sz="1400" dirty="0" smtClean="0">
                <a:latin typeface="Calibri" panose="020F0502020204030204" pitchFamily="34" charset="0"/>
              </a:rPr>
              <a:t>.</a:t>
            </a:r>
            <a:endParaRPr lang="en-US" sz="1400" dirty="0">
              <a:effectLst/>
              <a:latin typeface="Calibri" panose="020F0502020204030204" pitchFamily="34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AFC2F6AE-FBC5-9249-916D-87D1B74722C6}"/>
              </a:ext>
            </a:extLst>
          </p:cNvPr>
          <p:cNvCxnSpPr>
            <a:cxnSpLocks/>
          </p:cNvCxnSpPr>
          <p:nvPr/>
        </p:nvCxnSpPr>
        <p:spPr>
          <a:xfrm>
            <a:off x="318052" y="1357163"/>
            <a:ext cx="42828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99D543D0-AA97-C448-BF27-2BE15518DFED}"/>
              </a:ext>
            </a:extLst>
          </p:cNvPr>
          <p:cNvSpPr/>
          <p:nvPr/>
        </p:nvSpPr>
        <p:spPr>
          <a:xfrm>
            <a:off x="7772020" y="3147510"/>
            <a:ext cx="1280540" cy="84386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ACD74268-B9E8-A142-96DA-72BFEF16391B}"/>
              </a:ext>
            </a:extLst>
          </p:cNvPr>
          <p:cNvSpPr/>
          <p:nvPr/>
        </p:nvSpPr>
        <p:spPr>
          <a:xfrm>
            <a:off x="1736202" y="6025465"/>
            <a:ext cx="1228804" cy="84397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292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654</TotalTime>
  <Words>866</Words>
  <Application>Microsoft Office PowerPoint</Application>
  <PresentationFormat>Custom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Tina Mukherjee</dc:creator>
  <cp:lastModifiedBy>User</cp:lastModifiedBy>
  <cp:revision>45</cp:revision>
  <dcterms:created xsi:type="dcterms:W3CDTF">2020-06-10T18:59:49Z</dcterms:created>
  <dcterms:modified xsi:type="dcterms:W3CDTF">2020-07-09T06:34:00Z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287273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S9.0.1</vt:lpwstr>
  </property>
</Properties>
</file>